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Barlow" pitchFamily="2" charset="77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exend Deca" pitchFamily="2" charset="77"/>
      <p:regular r:id="rId36"/>
    </p:embeddedFont>
    <p:embeddedFont>
      <p:font typeface="Muli" pitchFamily="2" charset="77"/>
      <p:regular r:id="rId37"/>
      <p:bold r:id="rId38"/>
      <p:italic r:id="rId39"/>
      <p:boldItalic r:id="rId40"/>
    </p:embeddedFont>
    <p:embeddedFont>
      <p:font typeface="Muli Regular" pitchFamily="2" charset="77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E49B40-E8A6-455F-B104-22F6FA4389BE}">
  <a:tblStyle styleId="{76E49B40-E8A6-455F-B104-22F6FA438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018986ff9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018986ff9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018986ff9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018986ff9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18986ff9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018986ff9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70b5b500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70b5b500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018986ff9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018986ff9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18986ff9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018986ff9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018986ff9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018986ff9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018986ff9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018986ff9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018986ff9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018986ff9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018986ff9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018986ff9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70b5b50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70b5b50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018986ff9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018986ff9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18986ff9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018986ff9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0b5b500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70b5b500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018986ff9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018986ff9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70b5b500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70b5b500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018986ff9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018986ff9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018986ff9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018986ff9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018986ff9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018986ff9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0b5b500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0b5b500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18986ff9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18986ff9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018986ff9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018986ff9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18986ff9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18986ff9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natalierobehmed/2013/12/16/what-is-a-startup/#6f234e284c6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990962"/>
            <a:ext cx="4568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STARTUP INVESTMENTS</a:t>
            </a:r>
            <a:endParaRPr sz="49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609612" y="2241450"/>
            <a:ext cx="4568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Predicting the success of the startup companies using Machine Learning</a:t>
            </a:r>
            <a:endParaRPr sz="19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685800" y="3899950"/>
            <a:ext cx="1171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GROUP 6</a:t>
            </a:r>
            <a:endParaRPr sz="19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685800" y="4210662"/>
            <a:ext cx="49359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Vineeth Penugonda</a:t>
            </a:r>
            <a:endParaRPr sz="1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Sai Rachana </a:t>
            </a:r>
            <a:r>
              <a:rPr lang="en" sz="15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Bandi</a:t>
            </a:r>
            <a:endParaRPr sz="1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3172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Muli"/>
              <a:ea typeface="Muli"/>
              <a:cs typeface="Muli"/>
              <a:sym typeface="Mul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We converted all the categorical variables to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factors</a:t>
            </a:r>
            <a:r>
              <a:rPr lang="en" sz="1600"/>
              <a:t>. We also converted the data types from numericals to boolean for the binary encoded columns.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In the end, we got a cleansed dataset which was stored as an RDS file.</a:t>
            </a:r>
            <a:endParaRPr sz="16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580550" y="891775"/>
            <a:ext cx="8337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FACTORS THAT CONTRIBUTE TO THE SUCCESS OF STARTUPS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728650" y="1549650"/>
            <a:ext cx="7625100" cy="30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More number of funding rounds contributes to the success of a startup.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Day and Year in which the startup was founded.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○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Example: A startup founded during the dot-com boom.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More </a:t>
            </a:r>
            <a:r>
              <a:rPr lang="en" sz="1600" b="1" i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Seed </a:t>
            </a: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amount. 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○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Seed rounds are among the first rounds of funding a company will receive, generally while the company is young and working to gain traction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More </a:t>
            </a:r>
            <a:r>
              <a:rPr lang="en" sz="1600" b="1" i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Venture Capital</a:t>
            </a: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.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○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Venture funding refers to an investment that comes from a venture capital firm and describes Series A, Series B, and later rounds.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728650" y="1549650"/>
            <a:ext cx="7625100" cy="30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More funding in the </a:t>
            </a:r>
            <a:r>
              <a:rPr lang="en" sz="1600" b="1" i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post-IPO equity</a:t>
            </a: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 round.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○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A post-IPO equity round takes place when firms invest in a company after the company has already gone public.  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 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More funding in Round A, Round B, Round C funding rounds.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○"/>
            </a:pPr>
            <a:r>
              <a:rPr lang="en" sz="1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$1M–$30M</a:t>
            </a: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580550" y="891775"/>
            <a:ext cx="8337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FACTORS THAT CONTRIBUTE TO THE SUCCESS OF STARTUPS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685800" y="21929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563" y="435838"/>
            <a:ext cx="6494874" cy="42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625" y="152400"/>
            <a:ext cx="70307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50" y="152400"/>
            <a:ext cx="69470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225" y="102175"/>
            <a:ext cx="692869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25" y="152400"/>
            <a:ext cx="55936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50" y="112200"/>
            <a:ext cx="68145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1929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00" y="152400"/>
            <a:ext cx="691706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25" y="152400"/>
            <a:ext cx="69686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ctrTitle"/>
          </p:nvPr>
        </p:nvSpPr>
        <p:spPr>
          <a:xfrm>
            <a:off x="685800" y="2802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MODELS</a:t>
            </a:r>
            <a:endParaRPr/>
          </a:p>
        </p:txBody>
      </p:sp>
      <p:graphicFrame>
        <p:nvGraphicFramePr>
          <p:cNvPr id="242" name="Google Shape;242;p35"/>
          <p:cNvGraphicFramePr/>
          <p:nvPr/>
        </p:nvGraphicFramePr>
        <p:xfrm>
          <a:off x="580500" y="1564481"/>
          <a:ext cx="7900050" cy="3257720"/>
        </p:xfrm>
        <a:graphic>
          <a:graphicData uri="http://schemas.openxmlformats.org/drawingml/2006/table">
            <a:tbl>
              <a:tblPr>
                <a:noFill/>
                <a:tableStyleId>{76E49B40-E8A6-455F-B104-22F6FA4389BE}</a:tableStyleId>
              </a:tblPr>
              <a:tblGrid>
                <a:gridCol w="13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</a:t>
                      </a:r>
                      <a:endParaRPr sz="1100" b="1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F1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Precision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Kappa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Balanced Accuracy</a:t>
                      </a:r>
                      <a:endParaRPr sz="1600" b="1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Logistic Regression</a:t>
                      </a:r>
                      <a:endParaRPr sz="1600" b="1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0.995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0.993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0.997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0.992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0.995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Gradient Boosting Machine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1.000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1.000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1.000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1.000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1.000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KNN</a:t>
                      </a:r>
                      <a:endParaRPr sz="1600" b="1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0.532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0.126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0.489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0.107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0.532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3" name="Google Shape;243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ctrTitle"/>
          </p:nvPr>
        </p:nvSpPr>
        <p:spPr>
          <a:xfrm>
            <a:off x="685800" y="21929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3172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/>
              <a:t>Startups in the field of software, advertising and biotechnology have more success rate when compared to others.</a:t>
            </a:r>
            <a:endParaRPr sz="16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/>
              <a:t>Successful companies are backed by Venture capital. Even top companies like Facebook, YouTube, Google are backed by venture capital in the initial stages.</a:t>
            </a:r>
            <a:endParaRPr sz="16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/>
              <a:t>More number of funding rounds, seed amount, venture capital, post IPO equity contributes to the success of a startup.</a:t>
            </a:r>
            <a:endParaRPr sz="16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/>
              <a:t>More funding in the initial rounds A, B, C can contribute to the success of a startup.</a:t>
            </a:r>
            <a:endParaRPr sz="16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 Regular"/>
              <a:buChar char="●"/>
            </a:pPr>
            <a:r>
              <a:rPr lang="en" sz="1600"/>
              <a:t>We used 3 algorithms, namely the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KNN</a:t>
            </a:r>
            <a:r>
              <a:rPr lang="en" sz="1600"/>
              <a:t>,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logistic regression</a:t>
            </a:r>
            <a:r>
              <a:rPr lang="en" sz="1600"/>
              <a:t> and the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gradient boosting model (GBM)</a:t>
            </a:r>
            <a:r>
              <a:rPr lang="en" sz="1600"/>
              <a:t> to train 3 different machine learning models. Based, on AUC score we concluded that GBM is the best model.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3172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Font typeface="Muli"/>
              <a:buChar char="⬡"/>
            </a:pPr>
            <a:r>
              <a:rPr lang="en" b="1">
                <a:latin typeface="Muli"/>
                <a:ea typeface="Muli"/>
                <a:cs typeface="Muli"/>
                <a:sym typeface="Muli"/>
              </a:rPr>
              <a:t>STARTUPS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traditionally defined as a newly established private company </a:t>
            </a:r>
            <a:r>
              <a:rPr lang="en" sz="1600">
                <a:uFill>
                  <a:noFill/>
                </a:uFill>
                <a:hlinkClick r:id="rId3"/>
              </a:rPr>
              <a:t>(&lt; 5 - 10 years old)</a:t>
            </a:r>
            <a:r>
              <a:rPr lang="en" sz="1600"/>
              <a:t>, that is designed to scale very quickly.</a:t>
            </a:r>
            <a:endParaRPr sz="160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914400" lvl="1" indent="-330200" algn="l" rtl="0">
              <a:spcBef>
                <a:spcPts val="48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seek additional funding from venture capitalists and angel investors as they build out their businesses.</a:t>
            </a:r>
            <a:endParaRPr sz="160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Font typeface="Muli"/>
              <a:buChar char="⬡"/>
            </a:pPr>
            <a:r>
              <a:rPr lang="en" b="1">
                <a:latin typeface="Muli"/>
                <a:ea typeface="Muli"/>
                <a:cs typeface="Muli"/>
                <a:sym typeface="Muli"/>
              </a:rPr>
              <a:t>FUNDING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Companies can receive many different types of funding – </a:t>
            </a:r>
            <a:r>
              <a:rPr lang="en" sz="1600" b="1">
                <a:latin typeface="Muli"/>
                <a:ea typeface="Muli"/>
                <a:cs typeface="Muli"/>
                <a:sym typeface="Muli"/>
              </a:rPr>
              <a:t>Angel</a:t>
            </a:r>
            <a:r>
              <a:rPr lang="en" sz="1600"/>
              <a:t>, </a:t>
            </a:r>
            <a:r>
              <a:rPr lang="en" sz="1600" b="1">
                <a:latin typeface="Muli"/>
                <a:ea typeface="Muli"/>
                <a:cs typeface="Muli"/>
                <a:sym typeface="Muli"/>
              </a:rPr>
              <a:t>Pre-Seed</a:t>
            </a:r>
            <a:r>
              <a:rPr lang="en" sz="1600"/>
              <a:t>, </a:t>
            </a:r>
            <a:r>
              <a:rPr lang="en" sz="1600" b="1">
                <a:latin typeface="Muli"/>
                <a:ea typeface="Muli"/>
                <a:cs typeface="Muli"/>
                <a:sym typeface="Muli"/>
              </a:rPr>
              <a:t>Seed</a:t>
            </a:r>
            <a:r>
              <a:rPr lang="en" sz="1600"/>
              <a:t>, </a:t>
            </a:r>
            <a:r>
              <a:rPr lang="en" sz="1600" b="1">
                <a:latin typeface="Muli"/>
                <a:ea typeface="Muli"/>
                <a:cs typeface="Muli"/>
                <a:sym typeface="Muli"/>
              </a:rPr>
              <a:t>Venture</a:t>
            </a:r>
            <a:r>
              <a:rPr lang="en" sz="1600"/>
              <a:t>, </a:t>
            </a:r>
            <a:r>
              <a:rPr lang="en" sz="1600" b="1">
                <a:latin typeface="Muli"/>
                <a:ea typeface="Muli"/>
                <a:cs typeface="Muli"/>
                <a:sym typeface="Muli"/>
              </a:rPr>
              <a:t>Round A</a:t>
            </a:r>
            <a:r>
              <a:rPr lang="en" sz="1600"/>
              <a:t>, </a:t>
            </a:r>
            <a:r>
              <a:rPr lang="en" sz="1600" b="1">
                <a:latin typeface="Muli"/>
                <a:ea typeface="Muli"/>
                <a:cs typeface="Muli"/>
                <a:sym typeface="Muli"/>
              </a:rPr>
              <a:t>Round B</a:t>
            </a:r>
            <a:r>
              <a:rPr lang="en" sz="1600"/>
              <a:t>, </a:t>
            </a:r>
            <a:r>
              <a:rPr lang="en" sz="1600" b="1">
                <a:latin typeface="Muli"/>
                <a:ea typeface="Muli"/>
                <a:cs typeface="Muli"/>
                <a:sym typeface="Muli"/>
              </a:rPr>
              <a:t>Round C</a:t>
            </a:r>
            <a:r>
              <a:rPr lang="en" sz="1600"/>
              <a:t>.</a:t>
            </a: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3172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Font typeface="Muli"/>
              <a:buChar char="⬡"/>
            </a:pPr>
            <a:r>
              <a:rPr lang="en" b="1">
                <a:latin typeface="Muli"/>
                <a:ea typeface="Muli"/>
                <a:cs typeface="Muli"/>
                <a:sym typeface="Muli"/>
              </a:rPr>
              <a:t>DATA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CrunchBase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World’s largest structured database for startups.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endParaRPr sz="16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⬡"/>
            </a:pPr>
            <a:r>
              <a:rPr lang="en" b="1">
                <a:latin typeface="Muli"/>
                <a:ea typeface="Muli"/>
                <a:cs typeface="Muli"/>
                <a:sym typeface="Muli"/>
              </a:rPr>
              <a:t>SUCCESS OF A STARTUP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IPO (Public Initial Offering) by going to a public stock market.</a:t>
            </a: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Acquired or merged (M&amp;A) with another company.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ctrTitle" idx="4294967295"/>
          </p:nvPr>
        </p:nvSpPr>
        <p:spPr>
          <a:xfrm>
            <a:off x="685800" y="651750"/>
            <a:ext cx="3701100" cy="7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OBJECTIVE</a:t>
            </a:r>
            <a:endParaRPr sz="500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294967295"/>
          </p:nvPr>
        </p:nvSpPr>
        <p:spPr>
          <a:xfrm>
            <a:off x="685800" y="1701375"/>
            <a:ext cx="3580800" cy="297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⬡"/>
            </a:pPr>
            <a:r>
              <a:rPr lang="en" sz="1400"/>
              <a:t>Previous studies tend to focus primarily on </a:t>
            </a:r>
            <a:r>
              <a:rPr lang="en" sz="1400" b="1" i="1">
                <a:latin typeface="Muli"/>
                <a:ea typeface="Muli"/>
                <a:cs typeface="Muli"/>
                <a:sym typeface="Muli"/>
              </a:rPr>
              <a:t>managerial</a:t>
            </a:r>
            <a:r>
              <a:rPr lang="en" sz="1400"/>
              <a:t> features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⬡"/>
            </a:pPr>
            <a:r>
              <a:rPr lang="en" sz="1400"/>
              <a:t>Overview the impact of financial features related with funding.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⬡"/>
            </a:pPr>
            <a:r>
              <a:rPr lang="en" sz="1400"/>
              <a:t>We predict the success of a startup company based on </a:t>
            </a:r>
            <a:r>
              <a:rPr lang="en" sz="1400" b="1" i="1">
                <a:latin typeface="Muli"/>
                <a:ea typeface="Muli"/>
                <a:cs typeface="Muli"/>
                <a:sym typeface="Muli"/>
              </a:rPr>
              <a:t>market</a:t>
            </a:r>
            <a:r>
              <a:rPr lang="en" sz="1400"/>
              <a:t>, </a:t>
            </a:r>
            <a:r>
              <a:rPr lang="en" sz="1400" b="1" i="1">
                <a:latin typeface="Muli"/>
                <a:ea typeface="Muli"/>
                <a:cs typeface="Muli"/>
                <a:sym typeface="Muli"/>
              </a:rPr>
              <a:t>region</a:t>
            </a:r>
            <a:r>
              <a:rPr lang="en" sz="1400"/>
              <a:t> and </a:t>
            </a:r>
            <a:r>
              <a:rPr lang="en" sz="1400" b="1" i="1">
                <a:latin typeface="Muli"/>
                <a:ea typeface="Muli"/>
                <a:cs typeface="Muli"/>
                <a:sym typeface="Muli"/>
              </a:rPr>
              <a:t>financial</a:t>
            </a:r>
            <a:r>
              <a:rPr lang="en" sz="1400"/>
              <a:t> variables. 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⬡"/>
            </a:pPr>
            <a:r>
              <a:rPr lang="en" sz="1400"/>
              <a:t>This prediction will help investors to get an idea whether investing in a startup will be successful or not?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7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7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8" name="Google Shape;10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7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1" name="Google Shape;11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ctrTitle"/>
          </p:nvPr>
        </p:nvSpPr>
        <p:spPr>
          <a:xfrm>
            <a:off x="685800" y="21929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59</a:t>
            </a:r>
            <a:endParaRPr sz="4800"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 sz="2400"/>
          </a:p>
        </p:txBody>
      </p:sp>
      <p:sp>
        <p:nvSpPr>
          <p:cNvPr id="129" name="Google Shape;129;p19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1990 - 2014</a:t>
            </a:r>
            <a:endParaRPr sz="480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YEARS</a:t>
            </a:r>
            <a:endParaRPr sz="2400"/>
          </a:p>
        </p:txBody>
      </p:sp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USA</a:t>
            </a:r>
            <a:endParaRPr sz="4800"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STARTUPS</a:t>
            </a:r>
            <a:endParaRPr sz="240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ctrTitle" idx="4294967295"/>
          </p:nvPr>
        </p:nvSpPr>
        <p:spPr>
          <a:xfrm>
            <a:off x="3957800" y="656649"/>
            <a:ext cx="5622000" cy="6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643</a:t>
            </a:r>
            <a:endParaRPr sz="60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4294967295"/>
          </p:nvPr>
        </p:nvSpPr>
        <p:spPr>
          <a:xfrm>
            <a:off x="3957800" y="1263898"/>
            <a:ext cx="5622000" cy="3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Markets</a:t>
            </a:r>
            <a:endParaRPr sz="2400"/>
          </a:p>
        </p:txBody>
      </p:sp>
      <p:sp>
        <p:nvSpPr>
          <p:cNvPr id="136" name="Google Shape;136;p19"/>
          <p:cNvSpPr txBox="1">
            <a:spLocks noGrp="1"/>
          </p:cNvSpPr>
          <p:nvPr>
            <p:ph type="ctrTitle" idx="4294967295"/>
          </p:nvPr>
        </p:nvSpPr>
        <p:spPr>
          <a:xfrm>
            <a:off x="3957800" y="2100574"/>
            <a:ext cx="5622000" cy="6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17,784</a:t>
            </a:r>
            <a:endParaRPr sz="600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4294967295"/>
          </p:nvPr>
        </p:nvSpPr>
        <p:spPr>
          <a:xfrm>
            <a:off x="3957800" y="2707823"/>
            <a:ext cx="5622000" cy="3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Rows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3172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Muli"/>
              <a:ea typeface="Muli"/>
              <a:cs typeface="Muli"/>
              <a:sym typeface="Mul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On initial observation, the dataset downloaded from Kaggle had a lot of missing data. So, we removed rows which had missing data in one or more columns.</a:t>
            </a: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A lot of rows had commas and trailing spaces which we had to trim down.</a:t>
            </a: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We didn’t require few columns like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homepage URL</a:t>
            </a:r>
            <a:r>
              <a:rPr lang="en" sz="1600"/>
              <a:t> of the startup company,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permalink</a:t>
            </a:r>
            <a:r>
              <a:rPr lang="en" sz="1600"/>
              <a:t> - permanent link in the crunchbase and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country codes</a:t>
            </a:r>
            <a:r>
              <a:rPr lang="en" sz="1600"/>
              <a:t>.</a:t>
            </a: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3172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Muli"/>
              <a:ea typeface="Muli"/>
              <a:cs typeface="Muli"/>
              <a:sym typeface="Mul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We split columns which had dates in the format (YY/MM/DD). </a:t>
            </a: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There are more than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32 markets</a:t>
            </a:r>
            <a:r>
              <a:rPr lang="en" sz="1600"/>
              <a:t>,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regions and states</a:t>
            </a:r>
            <a:r>
              <a:rPr lang="en" sz="1600"/>
              <a:t>. We </a:t>
            </a:r>
            <a:r>
              <a:rPr lang="en" sz="1600" b="1" i="1">
                <a:latin typeface="Muli"/>
                <a:ea typeface="Muli"/>
                <a:cs typeface="Muli"/>
                <a:sym typeface="Muli"/>
              </a:rPr>
              <a:t>binary encoded</a:t>
            </a:r>
            <a:r>
              <a:rPr lang="en" sz="1600"/>
              <a:t> the values in market, region, state_code. Then, digits from that binary string are split into separate columns. 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This is useful for machine learning. 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r>
              <a:rPr lang="en" sz="1600"/>
              <a:t>Better encoding of categorical data can mean better model performance.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</a:pPr>
            <a:endParaRPr sz="1600"/>
          </a:p>
          <a:p>
            <a:pPr marL="9144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Macintosh PowerPoint</Application>
  <PresentationFormat>On-screen Show (16:9)</PresentationFormat>
  <Paragraphs>159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Muli Regular</vt:lpstr>
      <vt:lpstr>Calibri</vt:lpstr>
      <vt:lpstr>Arial</vt:lpstr>
      <vt:lpstr>Barlow</vt:lpstr>
      <vt:lpstr>Muli</vt:lpstr>
      <vt:lpstr>Lexend Deca</vt:lpstr>
      <vt:lpstr>Times New Roman</vt:lpstr>
      <vt:lpstr>Aliena template</vt:lpstr>
      <vt:lpstr>STARTUP INVESTMENTS</vt:lpstr>
      <vt:lpstr>INTRODUCTION </vt:lpstr>
      <vt:lpstr>INTRODUCTION</vt:lpstr>
      <vt:lpstr>INTRODUCTION</vt:lpstr>
      <vt:lpstr>OBJECTIVE</vt:lpstr>
      <vt:lpstr>DATA PREPROCESSING</vt:lpstr>
      <vt:lpstr>59</vt:lpstr>
      <vt:lpstr>DATA PREPROCESSING</vt:lpstr>
      <vt:lpstr>DATA PREPROCESSING</vt:lpstr>
      <vt:lpstr>DATA PREPROCESSING</vt:lpstr>
      <vt:lpstr>      FACTORS THAT CONTRIBUTE TO THE SUCCESS OF STARTUPS </vt:lpstr>
      <vt:lpstr>      FACTORS THAT CONTRIBUTE TO THE SUCCESS OF STARTUPS 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MODELS </vt:lpstr>
      <vt:lpstr>PREDICTIVE MODELS</vt:lpstr>
      <vt:lpstr>CONCLUSIONS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INVESTMENTS</dc:title>
  <cp:lastModifiedBy>Penugonda, Vineeth (S&amp;T-Student)</cp:lastModifiedBy>
  <cp:revision>1</cp:revision>
  <dcterms:modified xsi:type="dcterms:W3CDTF">2020-05-12T07:23:15Z</dcterms:modified>
</cp:coreProperties>
</file>